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72675A"/>
        </a:solidFill>
        <a:effectLst/>
        <a:uFillTx/>
        <a:latin typeface="+mj-lt"/>
        <a:ea typeface="+mj-ea"/>
        <a:cs typeface="+mj-cs"/>
        <a:sym typeface="Baskervill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28D8E">
              <a:alpha val="20000"/>
            </a:srgbClr>
          </a:solidFill>
        </a:fill>
      </a:tcStyle>
    </a:band2H>
    <a:firstCo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381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38100" cap="flat">
              <a:solidFill>
                <a:srgbClr val="CCCDCB"/>
              </a:solidFill>
              <a:prstDash val="solid"/>
              <a:miter lim="400000"/>
            </a:ln>
          </a:top>
          <a:bottom>
            <a:ln w="127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lastRow>
    <a:fir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solidFill>
                <a:srgbClr val="CCCDCB"/>
              </a:solidFill>
              <a:prstDash val="solid"/>
              <a:miter lim="400000"/>
            </a:ln>
          </a:top>
          <a:bottom>
            <a:ln w="38100" cap="flat">
              <a:solidFill>
                <a:srgbClr val="CCCDCB"/>
              </a:solidFill>
              <a:prstDash val="solid"/>
              <a:miter lim="400000"/>
            </a:ln>
          </a:bottom>
          <a:insideH>
            <a:ln w="12700" cap="flat">
              <a:solidFill>
                <a:srgbClr val="CCCDCB"/>
              </a:solidFill>
              <a:prstDash val="solid"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EBEBE3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E5E1C5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left>
          <a:right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right>
          <a:top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top>
          <a:bottom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bottom>
          <a:insideH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H>
          <a:insideV>
            <a:ln w="6350" cap="flat">
              <a:solidFill>
                <a:schemeClr val="accent2">
                  <a:satOff val="-4969"/>
                  <a:lumOff val="-24702"/>
                </a:schemeClr>
              </a:solidFill>
              <a:prstDash val="solid"/>
              <a:miter lim="400000"/>
            </a:ln>
          </a:insideV>
        </a:tcBdr>
        <a:fill>
          <a:solidFill>
            <a:srgbClr val="B0C09A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solidFill>
                <a:srgbClr val="44444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AB0B5">
              <a:alpha val="1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444444"/>
              </a:solidFill>
              <a:prstDash val="solid"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solidFill>
                <a:srgbClr val="44444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ADBD7"/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44444"/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-7715"/>
                  <a:lumOff val="-221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44444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AB0B5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949E9F"/>
              </a:solidFill>
              <a:prstDash val="solid"/>
              <a:miter lim="400000"/>
            </a:ln>
          </a:left>
          <a:right>
            <a:ln w="12700" cap="flat">
              <a:solidFill>
                <a:srgbClr val="949E9F"/>
              </a:solidFill>
              <a:prstDash val="solid"/>
              <a:miter lim="400000"/>
            </a:ln>
          </a:right>
          <a:top>
            <a:ln w="12700" cap="flat">
              <a:solidFill>
                <a:srgbClr val="949E9F"/>
              </a:solidFill>
              <a:prstDash val="solid"/>
              <a:miter lim="400000"/>
            </a:ln>
          </a:top>
          <a:bottom>
            <a:ln w="12700" cap="flat">
              <a:solidFill>
                <a:srgbClr val="949E9F"/>
              </a:solidFill>
              <a:prstDash val="solid"/>
              <a:miter lim="400000"/>
            </a:ln>
          </a:bottom>
          <a:insideH>
            <a:ln w="12700" cap="flat">
              <a:solidFill>
                <a:srgbClr val="949E9F"/>
              </a:solidFill>
              <a:prstDash val="solid"/>
              <a:miter lim="400000"/>
            </a:ln>
          </a:insideH>
          <a:insideV>
            <a:ln w="12700" cap="flat">
              <a:solidFill>
                <a:srgbClr val="949E9F"/>
              </a:solidFill>
              <a:prstDash val="solid"/>
              <a:miter lim="400000"/>
            </a:ln>
          </a:insideV>
        </a:tcBdr>
        <a:fill>
          <a:solidFill>
            <a:srgbClr val="E2E0D9"/>
          </a:solidFill>
        </a:fill>
      </a:tcStyle>
    </a:wholeTbl>
    <a:band2H>
      <a:tcTxStyle/>
      <a:tcStyle>
        <a:tcBdr/>
        <a:fill>
          <a:solidFill>
            <a:srgbClr val="EFECE5"/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Col>
    <a:lastRow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6D5D4B"/>
              </a:solidFill>
              <a:prstDash val="solid"/>
              <a:miter lim="400000"/>
            </a:ln>
          </a:left>
          <a:right>
            <a:ln w="12700" cap="flat">
              <a:solidFill>
                <a:srgbClr val="6D5D4B"/>
              </a:solidFill>
              <a:prstDash val="solid"/>
              <a:miter lim="400000"/>
            </a:ln>
          </a:right>
          <a:top>
            <a:ln w="25400" cap="flat">
              <a:solidFill>
                <a:srgbClr val="352922"/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6D5D4B"/>
              </a:solidFill>
              <a:prstDash val="solid"/>
              <a:miter lim="400000"/>
            </a:ln>
          </a:insideH>
          <a:insideV>
            <a:ln w="12700" cap="flat">
              <a:solidFill>
                <a:srgbClr val="6D5D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352922"/>
              </a:solidFill>
              <a:prstDash val="solid"/>
              <a:miter lim="400000"/>
            </a:ln>
          </a:left>
          <a:right>
            <a:ln w="12700" cap="flat">
              <a:solidFill>
                <a:srgbClr val="352922"/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satOff val="-11517"/>
                  <a:lumOff val="-2432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352922"/>
              </a:solidFill>
              <a:prstDash val="solid"/>
              <a:miter lim="400000"/>
            </a:ln>
          </a:bottom>
          <a:insideH>
            <a:ln w="12700" cap="flat">
              <a:solidFill>
                <a:srgbClr val="352922"/>
              </a:solidFill>
              <a:prstDash val="solid"/>
              <a:miter lim="400000"/>
            </a:ln>
          </a:insideH>
          <a:insideV>
            <a:ln w="12700" cap="flat">
              <a:solidFill>
                <a:srgbClr val="352922"/>
              </a:solidFill>
              <a:prstDash val="solid"/>
              <a:miter lim="400000"/>
            </a:ln>
          </a:insideV>
        </a:tcBdr>
        <a:fill>
          <a:solidFill>
            <a:srgbClr val="4F403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434343"/>
        </a:fontRef>
        <a:srgbClr val="434343"/>
      </a:tcTxStyle>
      <a:tcStyle>
        <a:tcBdr>
          <a:left>
            <a:ln w="12700" cap="flat">
              <a:solidFill>
                <a:srgbClr val="CCCDCB"/>
              </a:solidFill>
              <a:prstDash val="solid"/>
              <a:miter lim="400000"/>
            </a:ln>
          </a:left>
          <a:right>
            <a:ln w="12700" cap="flat">
              <a:solidFill>
                <a:srgbClr val="CCCD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3">
              <a:alpha val="38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939393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CCCDCB"/>
              </a:solidFill>
              <a:prstDash val="solid"/>
              <a:miter lim="400000"/>
            </a:ln>
          </a:insideV>
        </a:tcBdr>
        <a:fill>
          <a:solidFill>
            <a:srgbClr val="A5A8A3"/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5A8A3"/>
              </a:solidFill>
              <a:prstDash val="solid"/>
              <a:miter lim="400000"/>
            </a:ln>
          </a:left>
          <a:right>
            <a:ln w="12700" cap="flat">
              <a:solidFill>
                <a:srgbClr val="A5A8A3"/>
              </a:solidFill>
              <a:prstDash val="solid"/>
              <a:miter lim="400000"/>
            </a:ln>
          </a:right>
          <a:top>
            <a:ln w="127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5A8A3"/>
              </a:solidFill>
              <a:prstDash val="solid"/>
              <a:miter lim="400000"/>
            </a:ln>
          </a:insideV>
        </a:tcBdr>
        <a:fill>
          <a:solidFill>
            <a:srgbClr val="6D6D6D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CCDCB">
              <a:alpha val="21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3939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939393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3939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232323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1"/>
  </p:normalViewPr>
  <p:slideViewPr>
    <p:cSldViewPr snapToGrid="0" snapToObjects="1">
      <p:cViewPr varScale="1">
        <p:scale>
          <a:sx n="45" d="100"/>
          <a:sy n="45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019300" y="3429000"/>
            <a:ext cx="20955000" cy="4102100"/>
          </a:xfrm>
          <a:prstGeom prst="rect">
            <a:avLst/>
          </a:prstGeom>
        </p:spPr>
        <p:txBody>
          <a:bodyPr anchor="b"/>
          <a:lstStyle>
            <a:lvl1pPr>
              <a:defRPr cap="all" spc="319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019300" y="7518400"/>
            <a:ext cx="20955000" cy="1968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2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lack and white photo of a tree silhouetted against the sky"/>
          <p:cNvSpPr>
            <a:spLocks noGrp="1"/>
          </p:cNvSpPr>
          <p:nvPr>
            <p:ph type="pic" idx="21"/>
          </p:nvPr>
        </p:nvSpPr>
        <p:spPr>
          <a:xfrm>
            <a:off x="611458" y="-906627"/>
            <a:ext cx="22606597" cy="14732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3" name="Black and white photo of a tree silhouetted against the sky"/>
          <p:cNvSpPr>
            <a:spLocks noGrp="1"/>
          </p:cNvSpPr>
          <p:nvPr>
            <p:ph type="pic" idx="22"/>
          </p:nvPr>
        </p:nvSpPr>
        <p:spPr>
          <a:xfrm>
            <a:off x="751558" y="-758563"/>
            <a:ext cx="22203409" cy="1446925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Black and white photo of a tree silhouetted against the sky 2"/>
          <p:cNvSpPr>
            <a:spLocks noGrp="1"/>
          </p:cNvSpPr>
          <p:nvPr>
            <p:ph type="pic" idx="21"/>
          </p:nvPr>
        </p:nvSpPr>
        <p:spPr>
          <a:xfrm>
            <a:off x="1894636" y="925160"/>
            <a:ext cx="21212638" cy="13823602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2" name="Black and white photo of two trees silhouetted against the sky"/>
          <p:cNvSpPr>
            <a:spLocks noGrp="1"/>
          </p:cNvSpPr>
          <p:nvPr>
            <p:ph type="pic" sz="half" idx="22"/>
          </p:nvPr>
        </p:nvSpPr>
        <p:spPr>
          <a:xfrm>
            <a:off x="11546603" y="-229489"/>
            <a:ext cx="11838431" cy="771473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Black and white photo of a tree silhouetted against the sky 1"/>
          <p:cNvSpPr>
            <a:spLocks noGrp="1"/>
          </p:cNvSpPr>
          <p:nvPr>
            <p:ph type="pic" idx="23"/>
          </p:nvPr>
        </p:nvSpPr>
        <p:spPr>
          <a:xfrm>
            <a:off x="1601469" y="1266508"/>
            <a:ext cx="16989992" cy="1107183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74900" y="8953500"/>
            <a:ext cx="19621500" cy="736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400" i="1"/>
            </a:lvl1pPr>
          </a:lstStyle>
          <a:p>
            <a:r>
              <a:t>–Johnny Appleseed</a:t>
            </a:r>
          </a:p>
        </p:txBody>
      </p:sp>
      <p:sp>
        <p:nvSpPr>
          <p:cNvPr id="112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74900" y="5530850"/>
            <a:ext cx="196215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800"/>
            </a:lvl1pPr>
          </a:lstStyle>
          <a:p>
            <a:r>
              <a:t>“Type a quote here.”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Black and white photo of two trees silhouetted against the sky"/>
          <p:cNvSpPr>
            <a:spLocks noGrp="1"/>
          </p:cNvSpPr>
          <p:nvPr>
            <p:ph type="pic" idx="21"/>
          </p:nvPr>
        </p:nvSpPr>
        <p:spPr>
          <a:xfrm>
            <a:off x="-1067601" y="-2616200"/>
            <a:ext cx="27665345" cy="180286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lack and white photo of two trees silhouetted against the sky"/>
          <p:cNvSpPr>
            <a:spLocks noGrp="1"/>
          </p:cNvSpPr>
          <p:nvPr>
            <p:ph type="pic" idx="21"/>
          </p:nvPr>
        </p:nvSpPr>
        <p:spPr>
          <a:xfrm>
            <a:off x="3012055" y="-1422648"/>
            <a:ext cx="18708909" cy="12192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2019300" y="9105900"/>
            <a:ext cx="20955000" cy="2349500"/>
          </a:xfrm>
          <a:prstGeom prst="rect">
            <a:avLst/>
          </a:prstGeom>
        </p:spPr>
        <p:txBody>
          <a:bodyPr anchor="b"/>
          <a:lstStyle>
            <a:lvl1pPr>
              <a:defRPr cap="all" spc="319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019300" y="11480800"/>
            <a:ext cx="20955000" cy="1841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  <a:lvl2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2pPr>
            <a:lvl3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3pPr>
            <a:lvl4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4pPr>
            <a:lvl5pPr marL="0" indent="0" algn="ctr">
              <a:spcBef>
                <a:spcPts val="0"/>
              </a:spcBef>
              <a:buSzTx/>
              <a:buNone/>
              <a:defRPr sz="5000" spc="200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2019300" y="4800600"/>
            <a:ext cx="20955000" cy="4102100"/>
          </a:xfrm>
          <a:prstGeom prst="rect">
            <a:avLst/>
          </a:prstGeom>
        </p:spPr>
        <p:txBody>
          <a:bodyPr/>
          <a:lstStyle>
            <a:lvl1pPr>
              <a:defRPr cap="all" spc="319">
                <a:solidFill>
                  <a:srgbClr val="EBEBEB"/>
                </a:solidFill>
                <a:effectLst>
                  <a:outerShdw blurRad="25400" dist="25400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C8C8C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lack and white photo of a tree silhouetted against the sky"/>
          <p:cNvSpPr>
            <a:spLocks noGrp="1"/>
          </p:cNvSpPr>
          <p:nvPr>
            <p:ph type="pic" idx="21"/>
          </p:nvPr>
        </p:nvSpPr>
        <p:spPr>
          <a:xfrm>
            <a:off x="12077064" y="-1117735"/>
            <a:ext cx="22736901" cy="1481691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714500" y="1651000"/>
            <a:ext cx="9880600" cy="5499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14500" y="7315200"/>
            <a:ext cx="9880600" cy="4749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000"/>
            </a:lvl1pPr>
            <a:lvl2pPr marL="0" indent="0" algn="ctr">
              <a:spcBef>
                <a:spcPts val="0"/>
              </a:spcBef>
              <a:buSzTx/>
              <a:buNone/>
              <a:defRPr sz="5000"/>
            </a:lvl2pPr>
            <a:lvl3pPr marL="0" indent="0" algn="ctr">
              <a:spcBef>
                <a:spcPts val="0"/>
              </a:spcBef>
              <a:buSzTx/>
              <a:buNone/>
              <a:defRPr sz="5000"/>
            </a:lvl3pPr>
            <a:lvl4pPr marL="0" indent="0" algn="ctr">
              <a:spcBef>
                <a:spcPts val="0"/>
              </a:spcBef>
              <a:buSzTx/>
              <a:buNone/>
              <a:defRPr sz="5000"/>
            </a:lvl4pPr>
            <a:lvl5pPr marL="0" indent="0" algn="ctr">
              <a:spcBef>
                <a:spcPts val="0"/>
              </a:spcBef>
              <a:buSzTx/>
              <a:buNone/>
              <a:defRPr sz="5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lack and white photo of a tree silhouetted against the sky"/>
          <p:cNvSpPr>
            <a:spLocks noGrp="1"/>
          </p:cNvSpPr>
          <p:nvPr>
            <p:ph type="pic" idx="21"/>
          </p:nvPr>
        </p:nvSpPr>
        <p:spPr>
          <a:xfrm>
            <a:off x="12594589" y="940886"/>
            <a:ext cx="20229006" cy="13182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27200" y="3810000"/>
            <a:ext cx="9601200" cy="8470900"/>
          </a:xfrm>
          <a:prstGeom prst="rect">
            <a:avLst/>
          </a:prstGeom>
        </p:spPr>
        <p:txBody>
          <a:bodyPr/>
          <a:lstStyle>
            <a:lvl1pPr marL="495300" indent="-495300">
              <a:defRPr sz="4600"/>
            </a:lvl1pPr>
            <a:lvl2pPr marL="990600" indent="-495300">
              <a:defRPr sz="4600"/>
            </a:lvl2pPr>
            <a:lvl3pPr marL="1485900" indent="-495300">
              <a:defRPr sz="4600"/>
            </a:lvl3pPr>
            <a:lvl4pPr marL="1981200" indent="-495300">
              <a:defRPr sz="4600"/>
            </a:lvl4pPr>
            <a:lvl5pPr marL="2476500" indent="-495300"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714500" y="965200"/>
            <a:ext cx="20955000" cy="11785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Cap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lack and white photo of two trees silhouetted against the sky"/>
          <p:cNvSpPr>
            <a:spLocks noGrp="1"/>
          </p:cNvSpPr>
          <p:nvPr>
            <p:ph type="pic" idx="21"/>
          </p:nvPr>
        </p:nvSpPr>
        <p:spPr>
          <a:xfrm>
            <a:off x="1643849" y="-1906357"/>
            <a:ext cx="21149127" cy="137822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05000" y="10121900"/>
            <a:ext cx="9766300" cy="92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32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  <a:lvl2pPr marL="0" indent="0">
              <a:spcBef>
                <a:spcPts val="0"/>
              </a:spcBef>
              <a:buSzTx/>
              <a:buNone/>
              <a:defRPr sz="32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2pPr>
            <a:lvl3pPr marL="0" indent="0">
              <a:spcBef>
                <a:spcPts val="0"/>
              </a:spcBef>
              <a:buSzTx/>
              <a:buNone/>
              <a:defRPr sz="32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3pPr>
            <a:lvl4pPr marL="0" indent="0">
              <a:spcBef>
                <a:spcPts val="0"/>
              </a:spcBef>
              <a:buSzTx/>
              <a:buNone/>
              <a:defRPr sz="32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4pPr>
            <a:lvl5pPr marL="0" indent="0">
              <a:spcBef>
                <a:spcPts val="0"/>
              </a:spcBef>
              <a:buSzTx/>
              <a:buNone/>
              <a:defRPr sz="3200">
                <a:solidFill>
                  <a:srgbClr val="515151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714500" y="444500"/>
            <a:ext cx="20955000" cy="2501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714500" y="3822700"/>
            <a:ext cx="20955000" cy="8928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100" y="1284605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solidFill>
                  <a:srgbClr val="434343"/>
                </a:solidFill>
                <a:effectLst>
                  <a:outerShdw blurRad="25400" dist="23648" dir="16200000" rotWithShape="0">
                    <a:srgbClr val="000000">
                      <a:alpha val="20689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817463"/>
          </a:solidFill>
          <a:uFillTx/>
          <a:latin typeface="+mj-lt"/>
          <a:ea typeface="+mj-ea"/>
          <a:cs typeface="+mj-cs"/>
          <a:sym typeface="Baskerville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100000"/>
        <a:buFontTx/>
        <a:buChar char="•"/>
        <a:tabLst/>
        <a:defRPr sz="5600" b="0" i="0" u="none" strike="noStrike" cap="none" spc="0" baseline="0">
          <a:solidFill>
            <a:srgbClr val="72675A"/>
          </a:solidFill>
          <a:uFillTx/>
          <a:latin typeface="+mj-lt"/>
          <a:ea typeface="+mj-ea"/>
          <a:cs typeface="+mj-cs"/>
          <a:sym typeface="Baskervill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effectLst>
            <a:outerShdw blurRad="25400" dist="23648" dir="16200000" rotWithShape="0">
              <a:srgbClr val="000000">
                <a:alpha val="20689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ondiția umană"/>
          <p:cNvSpPr txBox="1">
            <a:spLocks noGrp="1"/>
          </p:cNvSpPr>
          <p:nvPr>
            <p:ph type="ctrTitle"/>
          </p:nvPr>
        </p:nvSpPr>
        <p:spPr>
          <a:xfrm>
            <a:off x="-2269820" y="3435350"/>
            <a:ext cx="20955001" cy="4102101"/>
          </a:xfrm>
          <a:prstGeom prst="rect">
            <a:avLst/>
          </a:prstGeom>
        </p:spPr>
        <p:txBody>
          <a:bodyPr/>
          <a:lstStyle/>
          <a:p>
            <a:r>
              <a:t>Condiția umană</a:t>
            </a:r>
          </a:p>
        </p:txBody>
      </p:sp>
      <p:sp>
        <p:nvSpPr>
          <p:cNvPr id="138" name="“Shining”, de Stephen King"/>
          <p:cNvSpPr txBox="1">
            <a:spLocks noGrp="1"/>
          </p:cNvSpPr>
          <p:nvPr>
            <p:ph type="subTitle" sz="quarter" idx="1"/>
          </p:nvPr>
        </p:nvSpPr>
        <p:spPr>
          <a:xfrm>
            <a:off x="-1084980" y="7512049"/>
            <a:ext cx="20955001" cy="1968501"/>
          </a:xfrm>
          <a:prstGeom prst="rect">
            <a:avLst/>
          </a:prstGeom>
        </p:spPr>
        <p:txBody>
          <a:bodyPr/>
          <a:lstStyle/>
          <a:p>
            <a:r>
              <a:t>“Shining”, de Stephen King </a:t>
            </a:r>
          </a:p>
        </p:txBody>
      </p:sp>
      <p:sp>
        <p:nvSpPr>
          <p:cNvPr id="139" name="Donea Fernando-Emanuel, 10B"/>
          <p:cNvSpPr txBox="1"/>
          <p:nvPr/>
        </p:nvSpPr>
        <p:spPr>
          <a:xfrm>
            <a:off x="2102715" y="11608207"/>
            <a:ext cx="937063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300" spc="171">
                <a:solidFill>
                  <a:srgbClr val="FFFFFF"/>
                </a:solidFill>
                <a:effectLst>
                  <a:outerShdw blurRad="25400" dist="27326" dir="16200000" rotWithShape="0">
                    <a:srgbClr val="000000">
                      <a:alpha val="50000"/>
                    </a:srgbClr>
                  </a:outerShdw>
                </a:effectLst>
                <a:latin typeface="+mn-lt"/>
                <a:ea typeface="+mn-ea"/>
                <a:cs typeface="+mn-cs"/>
                <a:sym typeface="Cochin"/>
              </a:defRPr>
            </a:lvl1pPr>
          </a:lstStyle>
          <a:p>
            <a:r>
              <a:t>Donea Fernando-Emanuel, 10B </a:t>
            </a:r>
          </a:p>
        </p:txBody>
      </p:sp>
      <p:grpSp>
        <p:nvGrpSpPr>
          <p:cNvPr id="142" name="0340951397.jpeg"/>
          <p:cNvGrpSpPr/>
          <p:nvPr/>
        </p:nvGrpSpPr>
        <p:grpSpPr>
          <a:xfrm>
            <a:off x="15664940" y="1250239"/>
            <a:ext cx="7135443" cy="11215522"/>
            <a:chOff x="0" y="0"/>
            <a:chExt cx="7135441" cy="11215520"/>
          </a:xfrm>
        </p:grpSpPr>
        <p:pic>
          <p:nvPicPr>
            <p:cNvPr id="141" name="0340951397.jpeg" descr="0340951397.jpe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3200" y="215900"/>
              <a:ext cx="6729042" cy="1078372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40" name="0340951397.jpeg" descr="0340951397.jpeg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7135442" cy="1121552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Black and white photo of a tree silhouetted against the sky" descr="Black and white photo of a tree silhouetted against the sky"/>
          <p:cNvPicPr>
            <a:picLocks noGrp="1"/>
          </p:cNvPicPr>
          <p:nvPr>
            <p:ph type="pic" idx="21"/>
          </p:nvPr>
        </p:nvPicPr>
        <p:blipFill>
          <a:blip r:embed="rId2"/>
          <a:stretch>
            <a:fillRect/>
          </a:stretch>
        </p:blipFill>
        <p:spPr>
          <a:xfrm>
            <a:off x="12496800" y="1498996"/>
            <a:ext cx="10160000" cy="10744201"/>
          </a:xfrm>
          <a:prstGeom prst="rect">
            <a:avLst/>
          </a:prstGeom>
        </p:spPr>
      </p:pic>
      <p:sp>
        <p:nvSpPr>
          <p:cNvPr id="145" name="Stephen Edwin King"/>
          <p:cNvSpPr txBox="1">
            <a:spLocks noGrp="1"/>
          </p:cNvSpPr>
          <p:nvPr>
            <p:ph type="title"/>
          </p:nvPr>
        </p:nvSpPr>
        <p:spPr>
          <a:xfrm>
            <a:off x="1714500" y="1651000"/>
            <a:ext cx="9880600" cy="2180941"/>
          </a:xfrm>
          <a:prstGeom prst="rect">
            <a:avLst/>
          </a:prstGeom>
        </p:spPr>
        <p:txBody>
          <a:bodyPr/>
          <a:lstStyle/>
          <a:p>
            <a:r>
              <a:t>Stephen Edwin King</a:t>
            </a:r>
          </a:p>
        </p:txBody>
      </p:sp>
      <p:sp>
        <p:nvSpPr>
          <p:cNvPr id="146" name="- s-a născut în Portland, Maine, în 1947…"/>
          <p:cNvSpPr txBox="1">
            <a:spLocks noGrp="1"/>
          </p:cNvSpPr>
          <p:nvPr>
            <p:ph type="body" sz="half" idx="1"/>
          </p:nvPr>
        </p:nvSpPr>
        <p:spPr>
          <a:xfrm>
            <a:off x="1714499" y="4447888"/>
            <a:ext cx="9880601" cy="6984561"/>
          </a:xfrm>
          <a:prstGeom prst="rect">
            <a:avLst/>
          </a:prstGeom>
        </p:spPr>
        <p:txBody>
          <a:bodyPr/>
          <a:lstStyle/>
          <a:p>
            <a:pPr marL="0" lvl="7" indent="0">
              <a:spcBef>
                <a:spcPts val="0"/>
              </a:spcBef>
              <a:buSzTx/>
              <a:buNone/>
              <a:defRPr sz="4600"/>
            </a:pPr>
            <a:r>
              <a:rPr dirty="0"/>
              <a:t>- s-a </a:t>
            </a:r>
            <a:r>
              <a:rPr dirty="0" err="1"/>
              <a:t>născut</a:t>
            </a:r>
            <a:r>
              <a:rPr dirty="0"/>
              <a:t> </a:t>
            </a:r>
            <a:r>
              <a:rPr dirty="0" err="1"/>
              <a:t>în</a:t>
            </a:r>
            <a:r>
              <a:rPr dirty="0"/>
              <a:t> Portland, Maine, </a:t>
            </a:r>
            <a:r>
              <a:rPr dirty="0" err="1"/>
              <a:t>în</a:t>
            </a:r>
            <a:r>
              <a:rPr dirty="0"/>
              <a:t> 1947 </a:t>
            </a:r>
          </a:p>
          <a:p>
            <a:pPr marL="0" lvl="7" indent="0">
              <a:spcBef>
                <a:spcPts val="0"/>
              </a:spcBef>
              <a:buSzTx/>
              <a:buNone/>
              <a:defRPr sz="4600"/>
            </a:pPr>
            <a:r>
              <a:rPr dirty="0"/>
              <a:t>- </a:t>
            </a:r>
            <a:r>
              <a:rPr dirty="0" err="1"/>
              <a:t>este</a:t>
            </a:r>
            <a:r>
              <a:rPr dirty="0"/>
              <a:t> un </a:t>
            </a:r>
            <a:r>
              <a:rPr dirty="0" err="1"/>
              <a:t>autor</a:t>
            </a:r>
            <a:r>
              <a:rPr dirty="0"/>
              <a:t> </a:t>
            </a:r>
            <a:r>
              <a:rPr dirty="0" err="1"/>
              <a:t>american</a:t>
            </a:r>
            <a:r>
              <a:rPr dirty="0"/>
              <a:t> </a:t>
            </a:r>
            <a:r>
              <a:rPr dirty="0" err="1"/>
              <a:t>celebru</a:t>
            </a:r>
            <a:r>
              <a:rPr dirty="0"/>
              <a:t> </a:t>
            </a:r>
            <a:r>
              <a:rPr dirty="0" err="1"/>
              <a:t>prin</a:t>
            </a:r>
            <a:r>
              <a:rPr dirty="0"/>
              <a:t> </a:t>
            </a:r>
            <a:r>
              <a:rPr dirty="0" err="1"/>
              <a:t>romanele</a:t>
            </a:r>
            <a:r>
              <a:rPr dirty="0"/>
              <a:t> sale horror, </a:t>
            </a:r>
            <a:r>
              <a:rPr dirty="0" err="1"/>
              <a:t>acestea</a:t>
            </a:r>
            <a:r>
              <a:rPr dirty="0"/>
              <a:t> </a:t>
            </a:r>
            <a:r>
              <a:rPr dirty="0" err="1"/>
              <a:t>fiind</a:t>
            </a:r>
            <a:r>
              <a:rPr dirty="0"/>
              <a:t> </a:t>
            </a:r>
            <a:r>
              <a:rPr dirty="0" err="1"/>
              <a:t>ecranizate</a:t>
            </a:r>
            <a:r>
              <a:rPr dirty="0"/>
              <a:t> </a:t>
            </a:r>
            <a:r>
              <a:rPr dirty="0" err="1"/>
              <a:t>aproape</a:t>
            </a:r>
            <a:r>
              <a:rPr dirty="0"/>
              <a:t> </a:t>
            </a:r>
            <a:r>
              <a:rPr dirty="0" err="1"/>
              <a:t>în</a:t>
            </a:r>
            <a:r>
              <a:rPr dirty="0"/>
              <a:t> </a:t>
            </a:r>
            <a:r>
              <a:rPr dirty="0" err="1"/>
              <a:t>totalitate</a:t>
            </a:r>
            <a:r>
              <a:rPr dirty="0"/>
              <a:t> pe </a:t>
            </a:r>
            <a:r>
              <a:rPr dirty="0" err="1"/>
              <a:t>micul</a:t>
            </a:r>
            <a:r>
              <a:rPr dirty="0"/>
              <a:t> </a:t>
            </a:r>
            <a:r>
              <a:rPr dirty="0" err="1"/>
              <a:t>sau</a:t>
            </a:r>
            <a:r>
              <a:rPr dirty="0"/>
              <a:t> </a:t>
            </a:r>
            <a:r>
              <a:rPr dirty="0" err="1"/>
              <a:t>marele</a:t>
            </a:r>
            <a:r>
              <a:rPr dirty="0"/>
              <a:t> </a:t>
            </a:r>
            <a:r>
              <a:rPr dirty="0" err="1"/>
              <a:t>ecran</a:t>
            </a:r>
            <a:endParaRPr dirty="0"/>
          </a:p>
          <a:p>
            <a:pPr algn="l">
              <a:defRPr sz="4600"/>
            </a:pPr>
            <a:r>
              <a:rPr dirty="0"/>
              <a:t>- </a:t>
            </a:r>
            <a:r>
              <a:rPr dirty="0" err="1"/>
              <a:t>cele</a:t>
            </a:r>
            <a:r>
              <a:rPr dirty="0"/>
              <a:t> </a:t>
            </a:r>
            <a:r>
              <a:rPr dirty="0" err="1"/>
              <a:t>mai</a:t>
            </a:r>
            <a:r>
              <a:rPr dirty="0"/>
              <a:t> </a:t>
            </a:r>
            <a:r>
              <a:rPr dirty="0" err="1"/>
              <a:t>cunoscute</a:t>
            </a:r>
            <a:r>
              <a:rPr dirty="0"/>
              <a:t> </a:t>
            </a:r>
            <a:r>
              <a:rPr dirty="0" err="1"/>
              <a:t>opere</a:t>
            </a:r>
            <a:r>
              <a:rPr dirty="0"/>
              <a:t> ale sale sunt “Shining”, “Carrie”, “It”, “Doctor Sleep”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3FF86AB-B3A3-F2E4-4B22-EC433A6ADA6C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2" r="7032"/>
          <a:stretch>
            <a:fillRect/>
          </a:stretch>
        </p:blipFill>
        <p:spPr>
          <a:xfrm>
            <a:off x="998966" y="4425364"/>
            <a:ext cx="12934574" cy="8429051"/>
          </a:xfrm>
        </p:spPr>
      </p:pic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59246FDF-847C-1086-D506-833769ED1295}"/>
              </a:ext>
            </a:extLst>
          </p:cNvPr>
          <p:cNvPicPr>
            <a:picLocks noGrp="1" noChangeAspect="1"/>
          </p:cNvPicPr>
          <p:nvPr>
            <p:ph type="pic" sz="half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2" b="10552"/>
          <a:stretch>
            <a:fillRect/>
          </a:stretch>
        </p:blipFill>
        <p:spPr>
          <a:xfrm>
            <a:off x="11323124" y="0"/>
            <a:ext cx="11576135" cy="7543800"/>
          </a:xfrm>
        </p:spPr>
      </p:pic>
    </p:spTree>
    <p:extLst>
      <p:ext uri="{BB962C8B-B14F-4D97-AF65-F5344CB8AC3E}">
        <p14:creationId xmlns:p14="http://schemas.microsoft.com/office/powerpoint/2010/main" val="225478973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itate"/>
          <p:cNvSpPr txBox="1">
            <a:spLocks noGrp="1"/>
          </p:cNvSpPr>
          <p:nvPr>
            <p:ph type="title"/>
          </p:nvPr>
        </p:nvSpPr>
        <p:spPr>
          <a:xfrm>
            <a:off x="1714499" y="1999541"/>
            <a:ext cx="9880601" cy="1643434"/>
          </a:xfrm>
          <a:prstGeom prst="rect">
            <a:avLst/>
          </a:prstGeom>
        </p:spPr>
        <p:txBody>
          <a:bodyPr/>
          <a:lstStyle/>
          <a:p>
            <a:r>
              <a:t>Citate</a:t>
            </a:r>
          </a:p>
        </p:txBody>
      </p:sp>
      <p:sp>
        <p:nvSpPr>
          <p:cNvPr id="149" name="„Dar ai grijă să mergi mai departe. Asta e treaba ta în această lume grea, să-ți ții dragostea vie și să vezi că te descurci, indiferent de toate.”…"/>
          <p:cNvSpPr txBox="1">
            <a:spLocks noGrp="1"/>
          </p:cNvSpPr>
          <p:nvPr>
            <p:ph type="body" sz="half" idx="1"/>
          </p:nvPr>
        </p:nvSpPr>
        <p:spPr>
          <a:xfrm>
            <a:off x="1714500" y="4599256"/>
            <a:ext cx="11530383" cy="7465744"/>
          </a:xfrm>
          <a:prstGeom prst="rect">
            <a:avLst/>
          </a:prstGeom>
        </p:spPr>
        <p:txBody>
          <a:bodyPr/>
          <a:lstStyle/>
          <a:p>
            <a:r>
              <a:t>„Dar ai grijă să mergi mai departe. Asta e treaba ta în această lume grea, să-ți ții dragostea vie și să vezi că te descurci, indiferent de toate.”</a:t>
            </a:r>
          </a:p>
          <a:p>
            <a:endParaRPr/>
          </a:p>
          <a:p>
            <a:r>
              <a:t>“Monștrii sunt reali. Fantomele sunt și ele. Ei trăiesc în interiorul nostru și, uneori, câștigă.”</a:t>
            </a:r>
          </a:p>
        </p:txBody>
      </p:sp>
      <p:pic>
        <p:nvPicPr>
          <p:cNvPr id="150" name="IMG_9758.jpg" descr="IMG_975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7947" y="692995"/>
            <a:ext cx="7970847" cy="12330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PhotoPortfolio">
  <a:themeElements>
    <a:clrScheme name="PhotoPortfolio">
      <a:dk1>
        <a:srgbClr val="72675A"/>
      </a:dk1>
      <a:lt1>
        <a:srgbClr val="184472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hotoPortfolio">
  <a:themeElements>
    <a:clrScheme name="PhotoPortfolio">
      <a:dk1>
        <a:srgbClr val="000000"/>
      </a:dk1>
      <a:lt1>
        <a:srgbClr val="FFFFFF"/>
      </a:lt1>
      <a:dk2>
        <a:srgbClr val="626262"/>
      </a:dk2>
      <a:lt2>
        <a:srgbClr val="C1C1C1"/>
      </a:lt2>
      <a:accent1>
        <a:srgbClr val="95ABBF"/>
      </a:accent1>
      <a:accent2>
        <a:srgbClr val="8FAC7A"/>
      </a:accent2>
      <a:accent3>
        <a:srgbClr val="C6C190"/>
      </a:accent3>
      <a:accent4>
        <a:srgbClr val="C2B18B"/>
      </a:accent4>
      <a:accent5>
        <a:srgbClr val="D9A774"/>
      </a:accent5>
      <a:accent6>
        <a:srgbClr val="B78367"/>
      </a:accent6>
      <a:hlink>
        <a:srgbClr val="0000FF"/>
      </a:hlink>
      <a:folHlink>
        <a:srgbClr val="FF00FF"/>
      </a:folHlink>
    </a:clrScheme>
    <a:fontScheme name="PhotoPortfolio">
      <a:majorFont>
        <a:latin typeface="Baskerville"/>
        <a:ea typeface="Baskerville"/>
        <a:cs typeface="Baskerville"/>
      </a:majorFont>
      <a:minorFont>
        <a:latin typeface="Cochin"/>
        <a:ea typeface="Cochin"/>
        <a:cs typeface="Cochin"/>
      </a:minorFont>
    </a:fontScheme>
    <a:fmtScheme name="Photo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38100" dir="5400000" rotWithShape="0">
            <a:srgbClr val="000000">
              <a:alpha val="4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51515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72675A"/>
            </a:solidFill>
            <a:effectLst/>
            <a:uFillTx/>
            <a:latin typeface="+mj-lt"/>
            <a:ea typeface="+mj-ea"/>
            <a:cs typeface="+mj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Macintosh PowerPoint</Application>
  <PresentationFormat>Custom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Baskerville</vt:lpstr>
      <vt:lpstr>Bradley Hand ITC TT-Bold</vt:lpstr>
      <vt:lpstr>Cochin</vt:lpstr>
      <vt:lpstr>Helvetica Neue</vt:lpstr>
      <vt:lpstr>PhotoPortfolio</vt:lpstr>
      <vt:lpstr>Condiția umană</vt:lpstr>
      <vt:lpstr>Stephen Edwin King</vt:lpstr>
      <vt:lpstr>PowerPoint Presentation</vt:lpstr>
      <vt:lpstr>Citate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Condiția umană</dc:title>
  <cp:lastModifiedBy>Fernando Donea</cp:lastModifiedBy>
  <cp:revision>1</cp:revision>
  <dcterms:modified xsi:type="dcterms:W3CDTF">2022-05-17T03:55:45Z</dcterms:modified>
</cp:coreProperties>
</file>